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ebas Neue Cyrillic" charset="1" panose="02000506000000020004"/>
      <p:regular r:id="rId23"/>
    </p:embeddedFont>
    <p:embeddedFont>
      <p:font typeface="Alice" charset="1" panose="00000500000000000000"/>
      <p:regular r:id="rId24"/>
    </p:embeddedFont>
    <p:embeddedFont>
      <p:font typeface="Poppins" charset="1" panose="00000500000000000000"/>
      <p:regular r:id="rId25"/>
    </p:embeddedFont>
    <p:embeddedFont>
      <p:font typeface="Canva Sans Bold" charset="1" panose="020B0803030501040103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https://doi.org/10.1016/j.inffus.2020.02.001" TargetMode="External" Type="http://schemas.openxmlformats.org/officeDocument/2006/relationships/hyperlink"/><Relationship Id="rId6" Target="https://www.sciencedirect.com/science/article/abs/pii/S0010482523004249" TargetMode="External" Type="http://schemas.openxmlformats.org/officeDocument/2006/relationships/hyperlink"/><Relationship Id="rId7" Target="https://journals.plos.org/plosone/article?id=10.1371%2Fjournal.pone.0309651" TargetMode="External" Type="http://schemas.openxmlformats.org/officeDocument/2006/relationships/hyperlink"/><Relationship Id="rId8" Target="https://www.nature.com/articles/s41598-025-93616-y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https://www.kaggle.com/datasets/noamaanabdulazeem/havard-medical-image-fusion-datasets?utm_source=chatgpt.com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jpeg" Type="http://schemas.openxmlformats.org/officeDocument/2006/relationships/image"/><Relationship Id="rId12" Target="../media/image36.jpeg" Type="http://schemas.openxmlformats.org/officeDocument/2006/relationships/image"/><Relationship Id="rId13" Target="../media/image37.jpeg" Type="http://schemas.openxmlformats.org/officeDocument/2006/relationships/image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00" r="0" b="-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7567" y="4131311"/>
            <a:ext cx="13636226" cy="2584124"/>
          </a:xfrm>
          <a:custGeom>
            <a:avLst/>
            <a:gdLst/>
            <a:ahLst/>
            <a:cxnLst/>
            <a:rect r="r" b="b" t="t" l="l"/>
            <a:pathLst>
              <a:path h="2584124" w="13636226">
                <a:moveTo>
                  <a:pt x="0" y="0"/>
                </a:moveTo>
                <a:lnTo>
                  <a:pt x="13636226" y="0"/>
                </a:lnTo>
                <a:lnTo>
                  <a:pt x="13636226" y="2584125"/>
                </a:lnTo>
                <a:lnTo>
                  <a:pt x="0" y="2584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3488">
            <a:off x="16230600" y="-17339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1554">
            <a:off x="17233482" y="-1151381"/>
            <a:ext cx="2642567" cy="2642567"/>
          </a:xfrm>
          <a:custGeom>
            <a:avLst/>
            <a:gdLst/>
            <a:ahLst/>
            <a:cxnLst/>
            <a:rect r="r" b="b" t="t" l="l"/>
            <a:pathLst>
              <a:path h="2642567" w="2642567">
                <a:moveTo>
                  <a:pt x="0" y="0"/>
                </a:moveTo>
                <a:lnTo>
                  <a:pt x="2642566" y="0"/>
                </a:lnTo>
                <a:lnTo>
                  <a:pt x="2642566" y="2642567"/>
                </a:lnTo>
                <a:lnTo>
                  <a:pt x="0" y="2642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5383" y="3481592"/>
            <a:ext cx="2377568" cy="1301178"/>
          </a:xfrm>
          <a:custGeom>
            <a:avLst/>
            <a:gdLst/>
            <a:ahLst/>
            <a:cxnLst/>
            <a:rect r="r" b="b" t="t" l="l"/>
            <a:pathLst>
              <a:path h="1301178" w="2377568">
                <a:moveTo>
                  <a:pt x="0" y="0"/>
                </a:moveTo>
                <a:lnTo>
                  <a:pt x="2377568" y="0"/>
                </a:lnTo>
                <a:lnTo>
                  <a:pt x="2377568" y="1301179"/>
                </a:lnTo>
                <a:lnTo>
                  <a:pt x="0" y="1301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8419" y="6910965"/>
            <a:ext cx="2377568" cy="1301178"/>
          </a:xfrm>
          <a:custGeom>
            <a:avLst/>
            <a:gdLst/>
            <a:ahLst/>
            <a:cxnLst/>
            <a:rect r="r" b="b" t="t" l="l"/>
            <a:pathLst>
              <a:path h="1301178" w="2377568">
                <a:moveTo>
                  <a:pt x="0" y="0"/>
                </a:moveTo>
                <a:lnTo>
                  <a:pt x="2377568" y="0"/>
                </a:lnTo>
                <a:lnTo>
                  <a:pt x="2377568" y="1301178"/>
                </a:lnTo>
                <a:lnTo>
                  <a:pt x="0" y="1301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29823">
            <a:off x="-2395871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01757">
            <a:off x="-1805151" y="9170451"/>
            <a:ext cx="2642567" cy="2642567"/>
          </a:xfrm>
          <a:custGeom>
            <a:avLst/>
            <a:gdLst/>
            <a:ahLst/>
            <a:cxnLst/>
            <a:rect r="r" b="b" t="t" l="l"/>
            <a:pathLst>
              <a:path h="2642567" w="2642567">
                <a:moveTo>
                  <a:pt x="0" y="0"/>
                </a:moveTo>
                <a:lnTo>
                  <a:pt x="2642567" y="0"/>
                </a:lnTo>
                <a:lnTo>
                  <a:pt x="2642567" y="2642566"/>
                </a:lnTo>
                <a:lnTo>
                  <a:pt x="0" y="2642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83516" y="834261"/>
            <a:ext cx="1920968" cy="1271891"/>
          </a:xfrm>
          <a:custGeom>
            <a:avLst/>
            <a:gdLst/>
            <a:ahLst/>
            <a:cxnLst/>
            <a:rect r="r" b="b" t="t" l="l"/>
            <a:pathLst>
              <a:path h="1271891" w="1920968">
                <a:moveTo>
                  <a:pt x="0" y="0"/>
                </a:moveTo>
                <a:lnTo>
                  <a:pt x="1920968" y="0"/>
                </a:lnTo>
                <a:lnTo>
                  <a:pt x="1920968" y="1271891"/>
                </a:lnTo>
                <a:lnTo>
                  <a:pt x="0" y="1271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2600" y="7668484"/>
            <a:ext cx="6210916" cy="2353495"/>
            <a:chOff x="0" y="0"/>
            <a:chExt cx="1635797" cy="6198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5797" cy="619851"/>
            </a:xfrm>
            <a:custGeom>
              <a:avLst/>
              <a:gdLst/>
              <a:ahLst/>
              <a:cxnLst/>
              <a:rect r="r" b="b" t="t" l="l"/>
              <a:pathLst>
                <a:path h="619851" w="1635797">
                  <a:moveTo>
                    <a:pt x="63572" y="0"/>
                  </a:moveTo>
                  <a:lnTo>
                    <a:pt x="1572225" y="0"/>
                  </a:lnTo>
                  <a:cubicBezTo>
                    <a:pt x="1607335" y="0"/>
                    <a:pt x="1635797" y="28462"/>
                    <a:pt x="1635797" y="63572"/>
                  </a:cubicBezTo>
                  <a:lnTo>
                    <a:pt x="1635797" y="556279"/>
                  </a:lnTo>
                  <a:cubicBezTo>
                    <a:pt x="1635797" y="573139"/>
                    <a:pt x="1629099" y="589309"/>
                    <a:pt x="1617177" y="601231"/>
                  </a:cubicBezTo>
                  <a:cubicBezTo>
                    <a:pt x="1605255" y="613153"/>
                    <a:pt x="1589085" y="619851"/>
                    <a:pt x="1572225" y="619851"/>
                  </a:cubicBezTo>
                  <a:lnTo>
                    <a:pt x="63572" y="619851"/>
                  </a:lnTo>
                  <a:cubicBezTo>
                    <a:pt x="28462" y="619851"/>
                    <a:pt x="0" y="591389"/>
                    <a:pt x="0" y="556279"/>
                  </a:cubicBezTo>
                  <a:lnTo>
                    <a:pt x="0" y="63572"/>
                  </a:lnTo>
                  <a:cubicBezTo>
                    <a:pt x="0" y="28462"/>
                    <a:pt x="28462" y="0"/>
                    <a:pt x="63572" y="0"/>
                  </a:cubicBezTo>
                  <a:close/>
                </a:path>
              </a:pathLst>
            </a:custGeom>
            <a:solidFill>
              <a:srgbClr val="182B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35797" cy="667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88526" y="7668484"/>
            <a:ext cx="6210916" cy="2353495"/>
            <a:chOff x="0" y="0"/>
            <a:chExt cx="1635797" cy="6198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5797" cy="619851"/>
            </a:xfrm>
            <a:custGeom>
              <a:avLst/>
              <a:gdLst/>
              <a:ahLst/>
              <a:cxnLst/>
              <a:rect r="r" b="b" t="t" l="l"/>
              <a:pathLst>
                <a:path h="619851" w="1635797">
                  <a:moveTo>
                    <a:pt x="63572" y="0"/>
                  </a:moveTo>
                  <a:lnTo>
                    <a:pt x="1572225" y="0"/>
                  </a:lnTo>
                  <a:cubicBezTo>
                    <a:pt x="1607335" y="0"/>
                    <a:pt x="1635797" y="28462"/>
                    <a:pt x="1635797" y="63572"/>
                  </a:cubicBezTo>
                  <a:lnTo>
                    <a:pt x="1635797" y="556279"/>
                  </a:lnTo>
                  <a:cubicBezTo>
                    <a:pt x="1635797" y="573139"/>
                    <a:pt x="1629099" y="589309"/>
                    <a:pt x="1617177" y="601231"/>
                  </a:cubicBezTo>
                  <a:cubicBezTo>
                    <a:pt x="1605255" y="613153"/>
                    <a:pt x="1589085" y="619851"/>
                    <a:pt x="1572225" y="619851"/>
                  </a:cubicBezTo>
                  <a:lnTo>
                    <a:pt x="63572" y="619851"/>
                  </a:lnTo>
                  <a:cubicBezTo>
                    <a:pt x="28462" y="619851"/>
                    <a:pt x="0" y="591389"/>
                    <a:pt x="0" y="556279"/>
                  </a:cubicBezTo>
                  <a:lnTo>
                    <a:pt x="0" y="63572"/>
                  </a:lnTo>
                  <a:cubicBezTo>
                    <a:pt x="0" y="28462"/>
                    <a:pt x="28462" y="0"/>
                    <a:pt x="63572" y="0"/>
                  </a:cubicBezTo>
                  <a:close/>
                </a:path>
              </a:pathLst>
            </a:custGeom>
            <a:solidFill>
              <a:srgbClr val="182B5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635797" cy="667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55616" y="3099830"/>
            <a:ext cx="10644470" cy="97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8"/>
              </a:lnSpc>
            </a:pPr>
            <a:r>
              <a:rPr lang="en-US" sz="78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 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81619" y="4163655"/>
            <a:ext cx="13208123" cy="255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9"/>
              </a:lnSpc>
            </a:pPr>
            <a:r>
              <a:rPr lang="en-US" sz="73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MULTIMODAL MEDICAL IMAGE FUSION </a:t>
            </a:r>
          </a:p>
          <a:p>
            <a:pPr algn="ctr">
              <a:lnSpc>
                <a:spcPts val="10269"/>
              </a:lnSpc>
            </a:pPr>
            <a:r>
              <a:rPr lang="en-US" sz="73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USING DEEP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97442" y="2233916"/>
            <a:ext cx="6760818" cy="43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PUNJAB ENGINEERING COLLEGE, CHANDIGARH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35131" y="7814460"/>
            <a:ext cx="5085854" cy="201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BY: GURNOOR KAUR (23103112)</a:t>
            </a:r>
          </a:p>
          <a:p>
            <a:pPr algn="ctr">
              <a:lnSpc>
                <a:spcPts val="4009"/>
              </a:lnSpc>
            </a:pPr>
            <a:r>
              <a:rPr lang="en-US" sz="286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SHIVIN GOYAL (23103129)</a:t>
            </a:r>
          </a:p>
          <a:p>
            <a:pPr algn="ctr">
              <a:lnSpc>
                <a:spcPts val="4009"/>
              </a:lnSpc>
            </a:pPr>
            <a:r>
              <a:rPr lang="en-US" sz="286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SHAHBAAZ SINGH (23103074)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SAHIL SARNA (23103099)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14023" y="8300528"/>
            <a:ext cx="5559921" cy="101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MENTORS:  DR. SUDESH RANI  &amp; </a:t>
            </a:r>
          </a:p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DR. PADMAVATI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15370" y="-48343"/>
            <a:ext cx="3747137" cy="3747137"/>
          </a:xfrm>
          <a:custGeom>
            <a:avLst/>
            <a:gdLst/>
            <a:ahLst/>
            <a:cxnLst/>
            <a:rect r="r" b="b" t="t" l="l"/>
            <a:pathLst>
              <a:path h="3747137" w="3747137">
                <a:moveTo>
                  <a:pt x="0" y="0"/>
                </a:moveTo>
                <a:lnTo>
                  <a:pt x="3747136" y="0"/>
                </a:lnTo>
                <a:lnTo>
                  <a:pt x="3747136" y="3747137"/>
                </a:lnTo>
                <a:lnTo>
                  <a:pt x="0" y="3747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3000"/>
            </a:blip>
            <a:stretch>
              <a:fillRect l="0" t="0" r="0" b="0"/>
            </a:stretch>
          </a:blipFill>
          <a:ln w="38100" cap="sq">
            <a:solidFill>
              <a:srgbClr val="000000">
                <a:alpha val="92941"/>
              </a:srgbClr>
            </a:solidFill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49329"/>
            <a:ext cx="132628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Cu</a:t>
            </a: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rrent Progress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20174"/>
            <a:ext cx="12144413" cy="421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Completed data preprocessing and model training.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Successful fusion of CT–MRI pairs with sharp structural and textural integrity.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Visual and metric-based validation conducted.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Comparative analysis with PLOS ONE ensemble model ongoing.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54302">
            <a:off x="-2057400" y="-234556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6260" y="1217184"/>
            <a:ext cx="15275480" cy="9069816"/>
          </a:xfrm>
          <a:custGeom>
            <a:avLst/>
            <a:gdLst/>
            <a:ahLst/>
            <a:cxnLst/>
            <a:rect r="r" b="b" t="t" l="l"/>
            <a:pathLst>
              <a:path h="9069816" w="15275480">
                <a:moveTo>
                  <a:pt x="0" y="0"/>
                </a:moveTo>
                <a:lnTo>
                  <a:pt x="15275480" y="0"/>
                </a:lnTo>
                <a:lnTo>
                  <a:pt x="15275480" y="9069816"/>
                </a:lnTo>
                <a:lnTo>
                  <a:pt x="0" y="9069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23773" y="41202"/>
            <a:ext cx="8058133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Comprehensive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0630" y="1441377"/>
            <a:ext cx="13326739" cy="8845623"/>
          </a:xfrm>
          <a:custGeom>
            <a:avLst/>
            <a:gdLst/>
            <a:ahLst/>
            <a:cxnLst/>
            <a:rect r="r" b="b" t="t" l="l"/>
            <a:pathLst>
              <a:path h="8845623" w="13326739">
                <a:moveTo>
                  <a:pt x="0" y="0"/>
                </a:moveTo>
                <a:lnTo>
                  <a:pt x="13326740" y="0"/>
                </a:lnTo>
                <a:lnTo>
                  <a:pt x="13326740" y="8845623"/>
                </a:lnTo>
                <a:lnTo>
                  <a:pt x="0" y="88456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32613" y="136452"/>
            <a:ext cx="7222773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Evalu</a:t>
            </a: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ation &amp; Metrics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82872" y="1028700"/>
            <a:ext cx="13922256" cy="9258300"/>
          </a:xfrm>
          <a:custGeom>
            <a:avLst/>
            <a:gdLst/>
            <a:ahLst/>
            <a:cxnLst/>
            <a:rect r="r" b="b" t="t" l="l"/>
            <a:pathLst>
              <a:path h="9258300" w="13922256">
                <a:moveTo>
                  <a:pt x="0" y="0"/>
                </a:moveTo>
                <a:lnTo>
                  <a:pt x="13922256" y="0"/>
                </a:lnTo>
                <a:lnTo>
                  <a:pt x="1392225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10515" y="-161925"/>
            <a:ext cx="406697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LOSS metrics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07196" y="2285465"/>
            <a:ext cx="596973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Challe</a:t>
            </a: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nges Faced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07196" y="4324260"/>
            <a:ext cx="11078375" cy="301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Dataset alignment iss</a:t>
            </a: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ues across modalities.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Balancing detail preservation vs smoothness.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Computational constraints (GPU memory).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Metric interpretability for clinical relevance.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49329"/>
            <a:ext cx="132628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Futur</a:t>
            </a: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 Work &amp; Impact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20174"/>
            <a:ext cx="16831710" cy="421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Integrate Transformer-based fusion or Vision Atten</a:t>
            </a: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tion models.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Expand to 3D volumetric fusion for MRI/CT slices.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Vali</a:t>
            </a: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date with clinical professionals for real-world application.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Develop fusion + segmentation pipelines for disease localization.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Potential to reduce radiologist workload and improve diagnostic confidence.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30600" y="-3151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73849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44001" y="2176108"/>
          <a:ext cx="15996468" cy="8032379"/>
        </p:xfrm>
        <a:graphic>
          <a:graphicData uri="http://schemas.openxmlformats.org/drawingml/2006/table">
            <a:tbl>
              <a:tblPr/>
              <a:tblGrid>
                <a:gridCol w="3097672"/>
                <a:gridCol w="3966785"/>
                <a:gridCol w="1651814"/>
                <a:gridCol w="7280196"/>
              </a:tblGrid>
              <a:tr h="1299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journal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focus area of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79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u="sng">
                          <a:solidFill>
                            <a:srgbClr val="1A62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  <a:hlinkClick r:id="rId5" tooltip="https://doi.org/10.1016/j.inffus.2020.02.001"/>
                        </a:rPr>
                        <a:t>https://doi.org/10.1016/j.inffus.2020.02.001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Information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2020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Comprehensive survey of DL-based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9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u="sng">
                          <a:solidFill>
                            <a:srgbClr val="517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  <a:hlinkClick r:id="rId6" tooltip="https://www.sciencedirect.com/science/article/abs/pii/S0010482523004249"/>
                        </a:rPr>
                        <a:t>https://www.sciencedirect.com/science/article/abs/pii/S0010482523004249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Computers in Biology and Medicine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b="true" sz="2000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Covers both spatial/transform domain, end-to-end/non-end-to-end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5170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https://www.nature.com/articles/s41598-024-58665-9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Scientific Reports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b="true" sz="2000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Novel pre-trained CNN approach, transform domain focus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95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u="sng">
                          <a:solidFill>
                            <a:srgbClr val="1A62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  <a:hlinkClick r:id="rId7" tooltip="https://journals.plos.org/plosone/article?id=10.1371%2Fjournal.pone.0309651"/>
                        </a:rPr>
                        <a:t>https://journals.plos.org/plosone/article?id=10.1371%2Fjournal.pone.0309651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PLOS 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b="true" sz="2000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Hybrid stacking, multi-input &amp; attention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8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u="sng">
                          <a:solidFill>
                            <a:srgbClr val="1A62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  <a:hlinkClick r:id="rId8" tooltip="https://www.nature.com/articles/s41598-025-93616-y"/>
                        </a:rPr>
                        <a:t>https://www.nature.com/articles/s41598-025-93616-y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Scientific Reports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0265D"/>
                          </a:solidFill>
                          <a:latin typeface="Bebas Neue Cyrillic"/>
                          <a:ea typeface="Bebas Neue Cyrillic"/>
                          <a:cs typeface="Bebas Neue Cyrillic"/>
                          <a:sym typeface="Bebas Neue Cyrillic"/>
                        </a:rPr>
                        <a:t>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b="true" sz="2000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Multi-path feature disentangling, transformer-based 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320924" y="161090"/>
            <a:ext cx="5646152" cy="154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7"/>
              </a:lnSpc>
              <a:spcBef>
                <a:spcPct val="0"/>
              </a:spcBef>
            </a:pPr>
            <a:r>
              <a:rPr lang="en-US" sz="8934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references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00" r="0" b="-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3488">
            <a:off x="16230600" y="-17339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1554">
            <a:off x="17233482" y="-1151381"/>
            <a:ext cx="2642567" cy="2642567"/>
          </a:xfrm>
          <a:custGeom>
            <a:avLst/>
            <a:gdLst/>
            <a:ahLst/>
            <a:cxnLst/>
            <a:rect r="r" b="b" t="t" l="l"/>
            <a:pathLst>
              <a:path h="2642567" w="2642567">
                <a:moveTo>
                  <a:pt x="0" y="0"/>
                </a:moveTo>
                <a:lnTo>
                  <a:pt x="2642566" y="0"/>
                </a:lnTo>
                <a:lnTo>
                  <a:pt x="2642566" y="2642567"/>
                </a:lnTo>
                <a:lnTo>
                  <a:pt x="0" y="2642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5383" y="3481592"/>
            <a:ext cx="2377568" cy="1301178"/>
          </a:xfrm>
          <a:custGeom>
            <a:avLst/>
            <a:gdLst/>
            <a:ahLst/>
            <a:cxnLst/>
            <a:rect r="r" b="b" t="t" l="l"/>
            <a:pathLst>
              <a:path h="1301178" w="2377568">
                <a:moveTo>
                  <a:pt x="0" y="0"/>
                </a:moveTo>
                <a:lnTo>
                  <a:pt x="2377568" y="0"/>
                </a:lnTo>
                <a:lnTo>
                  <a:pt x="2377568" y="1301179"/>
                </a:lnTo>
                <a:lnTo>
                  <a:pt x="0" y="1301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8419" y="6910965"/>
            <a:ext cx="2377568" cy="1301178"/>
          </a:xfrm>
          <a:custGeom>
            <a:avLst/>
            <a:gdLst/>
            <a:ahLst/>
            <a:cxnLst/>
            <a:rect r="r" b="b" t="t" l="l"/>
            <a:pathLst>
              <a:path h="1301178" w="2377568">
                <a:moveTo>
                  <a:pt x="0" y="0"/>
                </a:moveTo>
                <a:lnTo>
                  <a:pt x="2377568" y="0"/>
                </a:lnTo>
                <a:lnTo>
                  <a:pt x="2377568" y="1301178"/>
                </a:lnTo>
                <a:lnTo>
                  <a:pt x="0" y="130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29823">
            <a:off x="-2395871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01757">
            <a:off x="-1805151" y="9170451"/>
            <a:ext cx="2642567" cy="2642567"/>
          </a:xfrm>
          <a:custGeom>
            <a:avLst/>
            <a:gdLst/>
            <a:ahLst/>
            <a:cxnLst/>
            <a:rect r="r" b="b" t="t" l="l"/>
            <a:pathLst>
              <a:path h="2642567" w="2642567">
                <a:moveTo>
                  <a:pt x="0" y="0"/>
                </a:moveTo>
                <a:lnTo>
                  <a:pt x="2642567" y="0"/>
                </a:lnTo>
                <a:lnTo>
                  <a:pt x="2642567" y="2642566"/>
                </a:lnTo>
                <a:lnTo>
                  <a:pt x="0" y="2642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49687" y="5459046"/>
            <a:ext cx="13988626" cy="306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8"/>
              </a:lnSpc>
            </a:pPr>
            <a:r>
              <a:rPr lang="en-US" sz="24569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3136" y="142452"/>
            <a:ext cx="12058167" cy="315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5"/>
              </a:lnSpc>
              <a:spcBef>
                <a:spcPct val="0"/>
              </a:spcBef>
            </a:pPr>
            <a:r>
              <a:rPr lang="en-US" sz="9003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OPEN FOR QUESTIONS AND ANSWERS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6230" y="3056436"/>
            <a:ext cx="16230600" cy="6067500"/>
            <a:chOff x="0" y="0"/>
            <a:chExt cx="4274726" cy="1598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598025"/>
            </a:xfrm>
            <a:custGeom>
              <a:avLst/>
              <a:gdLst/>
              <a:ahLst/>
              <a:cxnLst/>
              <a:rect r="r" b="b" t="t" l="l"/>
              <a:pathLst>
                <a:path h="159802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73698"/>
                  </a:lnTo>
                  <a:cubicBezTo>
                    <a:pt x="4274726" y="1587133"/>
                    <a:pt x="4263834" y="1598025"/>
                    <a:pt x="4250399" y="1598025"/>
                  </a:cubicBezTo>
                  <a:lnTo>
                    <a:pt x="24327" y="1598025"/>
                  </a:lnTo>
                  <a:cubicBezTo>
                    <a:pt x="10891" y="1598025"/>
                    <a:pt x="0" y="1587133"/>
                    <a:pt x="0" y="157369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026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164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-5400000">
            <a:off x="4756367" y="-524685"/>
            <a:ext cx="948473" cy="7560292"/>
          </a:xfrm>
          <a:custGeom>
            <a:avLst/>
            <a:gdLst/>
            <a:ahLst/>
            <a:cxnLst/>
            <a:rect r="r" b="b" t="t" l="l"/>
            <a:pathLst>
              <a:path h="7560292" w="948473">
                <a:moveTo>
                  <a:pt x="0" y="7560293"/>
                </a:moveTo>
                <a:lnTo>
                  <a:pt x="948473" y="7560293"/>
                </a:lnTo>
                <a:lnTo>
                  <a:pt x="948473" y="0"/>
                </a:lnTo>
                <a:lnTo>
                  <a:pt x="0" y="0"/>
                </a:lnTo>
                <a:lnTo>
                  <a:pt x="0" y="756029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449910" y="-524685"/>
            <a:ext cx="948473" cy="7560292"/>
          </a:xfrm>
          <a:custGeom>
            <a:avLst/>
            <a:gdLst/>
            <a:ahLst/>
            <a:cxnLst/>
            <a:rect r="r" b="b" t="t" l="l"/>
            <a:pathLst>
              <a:path h="7560292" w="948473">
                <a:moveTo>
                  <a:pt x="0" y="0"/>
                </a:moveTo>
                <a:lnTo>
                  <a:pt x="948473" y="0"/>
                </a:lnTo>
                <a:lnTo>
                  <a:pt x="948473" y="7560293"/>
                </a:lnTo>
                <a:lnTo>
                  <a:pt x="0" y="756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83742">
            <a:off x="16742676" y="-562735"/>
            <a:ext cx="2642567" cy="2642567"/>
          </a:xfrm>
          <a:custGeom>
            <a:avLst/>
            <a:gdLst/>
            <a:ahLst/>
            <a:cxnLst/>
            <a:rect r="r" b="b" t="t" l="l"/>
            <a:pathLst>
              <a:path h="2642567" w="2642567">
                <a:moveTo>
                  <a:pt x="0" y="0"/>
                </a:moveTo>
                <a:lnTo>
                  <a:pt x="2642566" y="0"/>
                </a:lnTo>
                <a:lnTo>
                  <a:pt x="2642566" y="2642567"/>
                </a:lnTo>
                <a:lnTo>
                  <a:pt x="0" y="2642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83742">
            <a:off x="17355977" y="50566"/>
            <a:ext cx="1415965" cy="1415965"/>
          </a:xfrm>
          <a:custGeom>
            <a:avLst/>
            <a:gdLst/>
            <a:ahLst/>
            <a:cxnLst/>
            <a:rect r="r" b="b" t="t" l="l"/>
            <a:pathLst>
              <a:path h="1415965" w="1415965">
                <a:moveTo>
                  <a:pt x="0" y="0"/>
                </a:moveTo>
                <a:lnTo>
                  <a:pt x="1415964" y="0"/>
                </a:lnTo>
                <a:lnTo>
                  <a:pt x="1415964" y="1415964"/>
                </a:lnTo>
                <a:lnTo>
                  <a:pt x="0" y="1415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93820">
            <a:off x="-1148708" y="-1321283"/>
            <a:ext cx="2642567" cy="2642567"/>
          </a:xfrm>
          <a:custGeom>
            <a:avLst/>
            <a:gdLst/>
            <a:ahLst/>
            <a:cxnLst/>
            <a:rect r="r" b="b" t="t" l="l"/>
            <a:pathLst>
              <a:path h="2642567" w="2642567">
                <a:moveTo>
                  <a:pt x="0" y="0"/>
                </a:moveTo>
                <a:lnTo>
                  <a:pt x="2642567" y="0"/>
                </a:lnTo>
                <a:lnTo>
                  <a:pt x="2642567" y="2642566"/>
                </a:lnTo>
                <a:lnTo>
                  <a:pt x="0" y="2642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93820">
            <a:off x="-535407" y="-707982"/>
            <a:ext cx="1415965" cy="1415965"/>
          </a:xfrm>
          <a:custGeom>
            <a:avLst/>
            <a:gdLst/>
            <a:ahLst/>
            <a:cxnLst/>
            <a:rect r="r" b="b" t="t" l="l"/>
            <a:pathLst>
              <a:path h="1415965" w="1415965">
                <a:moveTo>
                  <a:pt x="0" y="0"/>
                </a:moveTo>
                <a:lnTo>
                  <a:pt x="1415965" y="0"/>
                </a:lnTo>
                <a:lnTo>
                  <a:pt x="1415965" y="1415964"/>
                </a:lnTo>
                <a:lnTo>
                  <a:pt x="0" y="1415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219144">
            <a:off x="-2368520" y="8633749"/>
            <a:ext cx="4737041" cy="2411584"/>
          </a:xfrm>
          <a:custGeom>
            <a:avLst/>
            <a:gdLst/>
            <a:ahLst/>
            <a:cxnLst/>
            <a:rect r="r" b="b" t="t" l="l"/>
            <a:pathLst>
              <a:path h="2411584" w="4737041">
                <a:moveTo>
                  <a:pt x="0" y="0"/>
                </a:moveTo>
                <a:lnTo>
                  <a:pt x="4737040" y="0"/>
                </a:lnTo>
                <a:lnTo>
                  <a:pt x="4737040" y="2411584"/>
                </a:lnTo>
                <a:lnTo>
                  <a:pt x="0" y="241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903509">
            <a:off x="16548369" y="9684104"/>
            <a:ext cx="2368520" cy="1205792"/>
          </a:xfrm>
          <a:custGeom>
            <a:avLst/>
            <a:gdLst/>
            <a:ahLst/>
            <a:cxnLst/>
            <a:rect r="r" b="b" t="t" l="l"/>
            <a:pathLst>
              <a:path h="1205792" w="2368520">
                <a:moveTo>
                  <a:pt x="0" y="0"/>
                </a:moveTo>
                <a:lnTo>
                  <a:pt x="2368520" y="0"/>
                </a:lnTo>
                <a:lnTo>
                  <a:pt x="2368520" y="1205792"/>
                </a:lnTo>
                <a:lnTo>
                  <a:pt x="0" y="1205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903509">
            <a:off x="17848035" y="8796251"/>
            <a:ext cx="2368520" cy="1205792"/>
          </a:xfrm>
          <a:custGeom>
            <a:avLst/>
            <a:gdLst/>
            <a:ahLst/>
            <a:cxnLst/>
            <a:rect r="r" b="b" t="t" l="l"/>
            <a:pathLst>
              <a:path h="1205792" w="2368520">
                <a:moveTo>
                  <a:pt x="0" y="0"/>
                </a:moveTo>
                <a:lnTo>
                  <a:pt x="2368521" y="0"/>
                </a:lnTo>
                <a:lnTo>
                  <a:pt x="2368521" y="1205792"/>
                </a:lnTo>
                <a:lnTo>
                  <a:pt x="0" y="1205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38540" y="804567"/>
            <a:ext cx="8344420" cy="197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00"/>
              </a:lnSpc>
            </a:pPr>
            <a:r>
              <a:rPr lang="en-US" sz="11428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Table Of 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6230" y="4392930"/>
            <a:ext cx="5471335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15868" y="4392930"/>
            <a:ext cx="5274876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Limitations in current scenario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41087" y="4392930"/>
            <a:ext cx="5000429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Benefits of fusion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6230" y="7810254"/>
            <a:ext cx="3780693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6230" y="6101592"/>
            <a:ext cx="5471335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DIstribution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15868" y="6101592"/>
            <a:ext cx="5274876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Architecture and Flowchart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15868" y="7810254"/>
            <a:ext cx="5274876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Refrences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41087" y="6101592"/>
            <a:ext cx="5274876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Innovation and</a:t>
            </a: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Metrics</a:t>
            </a:r>
          </a:p>
        </p:txBody>
      </p:sp>
    </p:spTree>
  </p:cSld>
  <p:clrMapOvr>
    <a:masterClrMapping/>
  </p:clrMapOvr>
  <p:transition spd="slow">
    <p:cover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5061" y="2246512"/>
            <a:ext cx="15636440" cy="721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In medical diagnosis, different imaging modalities (CT, MRI, PET, SPECT) capture complementary but incomplete information.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CT provides high-resolution anatomical details, while MRI highlights soft tissues, but no single modality gives a full diagnostic view.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Clinicians currently need to mentally integrate multiple scans, which is: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Time-consuming and cognitively demanding.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Prone to interpretation errors and diagnostic uncertainty.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Traditional fusion methods (e.g., PCA, DWT, NSCT):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Depend on manual feature extraction.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Often lose important texture or edge information.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004222" y="787296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05914" y="866775"/>
            <a:ext cx="1345729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Overview &amp; problem statement 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69864" y="7404246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7426" y="1577829"/>
            <a:ext cx="134012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Limitations in Current Medical Imaging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0535" y="3429779"/>
            <a:ext cx="16120966" cy="421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CT: Excellent for bone and structural details but lacks soft-tissue contrast.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MRI: Captures soft tissue contrast but limited in spatial precision.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Challenge: No single modality offers a complete diagnostic picture.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Traditional fusion (PCA, DWT, NSCT): Lose fine details, require manual tuning.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49282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76529" y="-231075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5496">
            <a:off x="332675" y="3801757"/>
            <a:ext cx="3932028" cy="4387200"/>
          </a:xfrm>
          <a:custGeom>
            <a:avLst/>
            <a:gdLst/>
            <a:ahLst/>
            <a:cxnLst/>
            <a:rect r="r" b="b" t="t" l="l"/>
            <a:pathLst>
              <a:path h="4387200" w="3932028">
                <a:moveTo>
                  <a:pt x="0" y="0"/>
                </a:moveTo>
                <a:lnTo>
                  <a:pt x="3932028" y="0"/>
                </a:lnTo>
                <a:lnTo>
                  <a:pt x="3932028" y="4387200"/>
                </a:lnTo>
                <a:lnTo>
                  <a:pt x="0" y="43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4178" y="3626670"/>
            <a:ext cx="13108209" cy="541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Combines complementary data for enhanced diagnostic clarity.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Improves lesion visibility, tumor localization, and surgical planning.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Reduces diagnostic uncertainty and reliance on manual interpretation.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Creates an integrated visual aid for radiologists and surgeons.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67161" y="-1415562"/>
            <a:ext cx="4589975" cy="4589975"/>
          </a:xfrm>
          <a:custGeom>
            <a:avLst/>
            <a:gdLst/>
            <a:ahLst/>
            <a:cxnLst/>
            <a:rect r="r" b="b" t="t" l="l"/>
            <a:pathLst>
              <a:path h="4589975" w="4589975">
                <a:moveTo>
                  <a:pt x="0" y="0"/>
                </a:moveTo>
                <a:lnTo>
                  <a:pt x="4589975" y="0"/>
                </a:lnTo>
                <a:lnTo>
                  <a:pt x="4589975" y="4589976"/>
                </a:lnTo>
                <a:lnTo>
                  <a:pt x="0" y="458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5712" y="1974161"/>
            <a:ext cx="1098566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Benefits of Medical Image Fusion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9874576">
            <a:off x="15049980" y="5562649"/>
            <a:ext cx="6059205" cy="6059205"/>
          </a:xfrm>
          <a:custGeom>
            <a:avLst/>
            <a:gdLst/>
            <a:ahLst/>
            <a:cxnLst/>
            <a:rect r="r" b="b" t="t" l="l"/>
            <a:pathLst>
              <a:path h="6059205" w="6059205">
                <a:moveTo>
                  <a:pt x="0" y="0"/>
                </a:moveTo>
                <a:lnTo>
                  <a:pt x="6059205" y="0"/>
                </a:lnTo>
                <a:lnTo>
                  <a:pt x="6059205" y="6059205"/>
                </a:lnTo>
                <a:lnTo>
                  <a:pt x="0" y="6059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28490" y="138474"/>
            <a:ext cx="10682712" cy="993083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7548" y="-198446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6" y="0"/>
                </a:lnTo>
                <a:lnTo>
                  <a:pt x="3995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01921" y="1497375"/>
            <a:ext cx="684823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Dataset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6714" y="2810253"/>
            <a:ext cx="7643446" cy="644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6"/>
              </a:lnSpc>
            </a:pPr>
            <a:r>
              <a:rPr lang="en-US" sz="2597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Harvard Medical Image Fusion Dataset (Kaggle)</a:t>
            </a:r>
            <a:r>
              <a:rPr lang="en-US" sz="2597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97" u="sng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  <a:hlinkClick r:id="rId8" tooltip="https://www.kaggle.com/datasets/noamaanabdulazeem/havard-medical-image-fusion-datasets?utm_source=chatgpt.com"/>
              </a:rPr>
              <a:t>https://www.kaggle.com/datasets/noamaanabdulazeem/havard-medical-image-fusion-datasets</a:t>
            </a:r>
          </a:p>
          <a:p>
            <a:pPr algn="l" marL="560781" indent="-280391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Contains multimodal pairs: CT–MRI, PET–MRI, SPECT–MRI.</a:t>
            </a:r>
          </a:p>
          <a:p>
            <a:pPr algn="l" marL="560781" indent="-280391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Used widely in fusion research, including PLOS ONE 2024 ensemble model paper.</a:t>
            </a:r>
          </a:p>
          <a:p>
            <a:pPr algn="l" marL="560781" indent="-280391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Preprocessing steps:</a:t>
            </a:r>
          </a:p>
          <a:p>
            <a:pPr algn="l" marL="1121563" indent="-373854" lvl="2">
              <a:lnSpc>
                <a:spcPts val="3636"/>
              </a:lnSpc>
              <a:buFont typeface="Arial"/>
              <a:buChar char="⚬"/>
            </a:pPr>
            <a:r>
              <a:rPr lang="en-US" sz="2597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Registration (alignment), Normalization, Resizing (256×256), Augmentation.</a:t>
            </a:r>
          </a:p>
          <a:p>
            <a:pPr algn="l">
              <a:lnSpc>
                <a:spcPts val="3636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473853" y="-779100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6" y="0"/>
                </a:lnTo>
                <a:lnTo>
                  <a:pt x="3995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8995" y="84913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46988" y="-12289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3408" y="-132666"/>
            <a:ext cx="1922324" cy="1922324"/>
          </a:xfrm>
          <a:custGeom>
            <a:avLst/>
            <a:gdLst/>
            <a:ahLst/>
            <a:cxnLst/>
            <a:rect r="r" b="b" t="t" l="l"/>
            <a:pathLst>
              <a:path h="1922324" w="1922324">
                <a:moveTo>
                  <a:pt x="0" y="0"/>
                </a:moveTo>
                <a:lnTo>
                  <a:pt x="1922324" y="0"/>
                </a:lnTo>
                <a:lnTo>
                  <a:pt x="1922324" y="1922324"/>
                </a:lnTo>
                <a:lnTo>
                  <a:pt x="0" y="1922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0561" y="866775"/>
            <a:ext cx="568787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85975"/>
            <a:ext cx="7044302" cy="7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Objective: Develop a deep learning architecture for CT–MRI fusion.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Base Model: U-Net with encoder–decoder and skip connections.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Enhancements: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Attention modules for adaptive feature weighting.</a:t>
            </a:r>
          </a:p>
          <a:p>
            <a:pPr algn="l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Multi-objective loss (L1 + SSIM + Gradient) for balance of structure and texture.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Output: Single fused image preserving both anatomical and functional information.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39011" y="866775"/>
            <a:ext cx="668311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MODEL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9011" y="2085975"/>
            <a:ext cx="7044302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U-Net + Attention Overview: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Encoder: Extracts hierarchical features from CT and MRI.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Attention block: Highlights clinically relevant regions.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Decoder: Merges and reconstructs fused output with fine-grained detail.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Loss function: Balances pixel accuracy and structural similarity.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004222" y="787296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22826" y="1183777"/>
            <a:ext cx="9681574" cy="9019254"/>
          </a:xfrm>
          <a:custGeom>
            <a:avLst/>
            <a:gdLst/>
            <a:ahLst/>
            <a:cxnLst/>
            <a:rect r="r" b="b" t="t" l="l"/>
            <a:pathLst>
              <a:path h="9019254" w="9681574">
                <a:moveTo>
                  <a:pt x="0" y="0"/>
                </a:moveTo>
                <a:lnTo>
                  <a:pt x="9681574" y="0"/>
                </a:lnTo>
                <a:lnTo>
                  <a:pt x="9681574" y="9019254"/>
                </a:lnTo>
                <a:lnTo>
                  <a:pt x="0" y="90192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671" r="0" b="-36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3115">
            <a:off x="503457" y="2263446"/>
            <a:ext cx="3340971" cy="3340971"/>
          </a:xfrm>
          <a:custGeom>
            <a:avLst/>
            <a:gdLst/>
            <a:ahLst/>
            <a:cxnLst/>
            <a:rect r="r" b="b" t="t" l="l"/>
            <a:pathLst>
              <a:path h="3340971" w="3340971">
                <a:moveTo>
                  <a:pt x="0" y="0"/>
                </a:moveTo>
                <a:lnTo>
                  <a:pt x="3340970" y="0"/>
                </a:lnTo>
                <a:lnTo>
                  <a:pt x="3340970" y="3340970"/>
                </a:lnTo>
                <a:lnTo>
                  <a:pt x="0" y="3340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6000"/>
            </a:blip>
            <a:stretch>
              <a:fillRect l="-17141" t="-16131" r="-16131" b="-171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59014">
            <a:off x="15400156" y="5065485"/>
            <a:ext cx="2267987" cy="2834984"/>
          </a:xfrm>
          <a:custGeom>
            <a:avLst/>
            <a:gdLst/>
            <a:ahLst/>
            <a:cxnLst/>
            <a:rect r="r" b="b" t="t" l="l"/>
            <a:pathLst>
              <a:path h="2834984" w="2267987">
                <a:moveTo>
                  <a:pt x="0" y="0"/>
                </a:moveTo>
                <a:lnTo>
                  <a:pt x="2267988" y="0"/>
                </a:lnTo>
                <a:lnTo>
                  <a:pt x="2267988" y="2834984"/>
                </a:lnTo>
                <a:lnTo>
                  <a:pt x="0" y="28349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5000"/>
            </a:blip>
            <a:stretch>
              <a:fillRect l="-12499" t="0" r="-1249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57195">
            <a:off x="14889524" y="1046930"/>
            <a:ext cx="2608713" cy="2608713"/>
          </a:xfrm>
          <a:custGeom>
            <a:avLst/>
            <a:gdLst/>
            <a:ahLst/>
            <a:cxnLst/>
            <a:rect r="r" b="b" t="t" l="l"/>
            <a:pathLst>
              <a:path h="2608713" w="2608713">
                <a:moveTo>
                  <a:pt x="0" y="0"/>
                </a:moveTo>
                <a:lnTo>
                  <a:pt x="2608713" y="0"/>
                </a:lnTo>
                <a:lnTo>
                  <a:pt x="2608713" y="2608713"/>
                </a:lnTo>
                <a:lnTo>
                  <a:pt x="0" y="2608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54814">
            <a:off x="1502202" y="7457167"/>
            <a:ext cx="2563996" cy="1905456"/>
          </a:xfrm>
          <a:custGeom>
            <a:avLst/>
            <a:gdLst/>
            <a:ahLst/>
            <a:cxnLst/>
            <a:rect r="r" b="b" t="t" l="l"/>
            <a:pathLst>
              <a:path h="1905456" w="2563996">
                <a:moveTo>
                  <a:pt x="0" y="0"/>
                </a:moveTo>
                <a:lnTo>
                  <a:pt x="2563996" y="0"/>
                </a:lnTo>
                <a:lnTo>
                  <a:pt x="2563996" y="1905456"/>
                </a:lnTo>
                <a:lnTo>
                  <a:pt x="0" y="19054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9000"/>
            </a:blip>
            <a:stretch>
              <a:fillRect l="0" t="-21104" r="0" b="-1345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3076" y="-152400"/>
            <a:ext cx="13941074" cy="133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  <a:spcBef>
                <a:spcPct val="0"/>
              </a:spcBef>
            </a:pPr>
            <a:r>
              <a:rPr lang="en-US" sz="7769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Fusion Pipeline Flowchart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49329"/>
            <a:ext cx="132628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Uniqu</a:t>
            </a:r>
            <a:r>
              <a:rPr lang="en-US" sz="7500">
                <a:solidFill>
                  <a:srgbClr val="10265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 Approach &amp; Innovations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20174"/>
            <a:ext cx="16831710" cy="481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Introduces attention-enhanced U-Net for dynamic feature selection.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Multi-component loss ensures both global context and edge precision.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Adaptive weighting mechanism for modality contribution (CT vs MRI).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Evaluation pipeline includes quantitative metrics + visual analysis for credibility.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265D"/>
                </a:solidFill>
                <a:latin typeface="Poppins"/>
                <a:ea typeface="Poppins"/>
                <a:cs typeface="Poppins"/>
                <a:sym typeface="Poppins"/>
              </a:rPr>
              <a:t>Simpler, end-to-end architecture compared to ensemble models (e.g., PLOS ONE 2024).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2808683">
            <a:off x="16782217" y="8931272"/>
            <a:ext cx="654056" cy="654056"/>
          </a:xfrm>
          <a:custGeom>
            <a:avLst/>
            <a:gdLst/>
            <a:ahLst/>
            <a:cxnLst/>
            <a:rect r="r" b="b" t="t" l="l"/>
            <a:pathLst>
              <a:path h="654056" w="654056">
                <a:moveTo>
                  <a:pt x="0" y="0"/>
                </a:moveTo>
                <a:lnTo>
                  <a:pt x="654056" y="0"/>
                </a:lnTo>
                <a:lnTo>
                  <a:pt x="654056" y="654056"/>
                </a:lnTo>
                <a:lnTo>
                  <a:pt x="0" y="6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254302">
            <a:off x="-1447051" y="-22063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0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69864" y="7816923"/>
            <a:ext cx="2898564" cy="2882754"/>
          </a:xfrm>
          <a:custGeom>
            <a:avLst/>
            <a:gdLst/>
            <a:ahLst/>
            <a:cxnLst/>
            <a:rect r="r" b="b" t="t" l="l"/>
            <a:pathLst>
              <a:path h="2882754" w="2898564">
                <a:moveTo>
                  <a:pt x="0" y="0"/>
                </a:moveTo>
                <a:lnTo>
                  <a:pt x="2898564" y="0"/>
                </a:lnTo>
                <a:lnTo>
                  <a:pt x="2898564" y="2882754"/>
                </a:lnTo>
                <a:lnTo>
                  <a:pt x="0" y="28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DAG11atMBmM</dc:identifier>
  <dcterms:modified xsi:type="dcterms:W3CDTF">2011-08-01T06:04:30Z</dcterms:modified>
  <cp:revision>1</cp:revision>
  <dc:title>Blue and White Modern Research Presentation</dc:title>
</cp:coreProperties>
</file>